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2"/>
  </p:notesMasterIdLst>
  <p:sldIdLst>
    <p:sldId id="545" r:id="rId6"/>
    <p:sldId id="546" r:id="rId7"/>
    <p:sldId id="436" r:id="rId8"/>
    <p:sldId id="548" r:id="rId9"/>
    <p:sldId id="557" r:id="rId10"/>
    <p:sldId id="558" r:id="rId11"/>
    <p:sldId id="550" r:id="rId12"/>
    <p:sldId id="432" r:id="rId13"/>
    <p:sldId id="551" r:id="rId14"/>
    <p:sldId id="437" r:id="rId15"/>
    <p:sldId id="552" r:id="rId16"/>
    <p:sldId id="439" r:id="rId17"/>
    <p:sldId id="440" r:id="rId18"/>
    <p:sldId id="433" r:id="rId19"/>
    <p:sldId id="445" r:id="rId20"/>
    <p:sldId id="438" r:id="rId21"/>
    <p:sldId id="435" r:id="rId22"/>
    <p:sldId id="434" r:id="rId23"/>
    <p:sldId id="452" r:id="rId24"/>
    <p:sldId id="455" r:id="rId25"/>
    <p:sldId id="457" r:id="rId26"/>
    <p:sldId id="459" r:id="rId27"/>
    <p:sldId id="553" r:id="rId28"/>
    <p:sldId id="554" r:id="rId29"/>
    <p:sldId id="555" r:id="rId30"/>
    <p:sldId id="55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70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3" autoAdjust="0"/>
    <p:restoredTop sz="78821" autoAdjust="0"/>
  </p:normalViewPr>
  <p:slideViewPr>
    <p:cSldViewPr snapToGrid="0">
      <p:cViewPr varScale="1">
        <p:scale>
          <a:sx n="74" d="100"/>
          <a:sy n="74" d="100"/>
        </p:scale>
        <p:origin x="12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BBCC1-7375-47FC-B0AD-776E021B6970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DED0F-668C-4765-9DF1-E52DDA35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1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0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4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41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4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ED0F-668C-4765-9DF1-E52DDA35C4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6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0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05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60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A7A8F-1097-4A3E-A351-A95A675F0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481159-99F1-4C88-8D5F-7C3BFC6B1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C642EF-9AB9-488B-99C4-CCF9C625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015415-40D4-4822-88DD-4CFF7F70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9B62E-69E1-4BDE-97BD-858DE82E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B9DD7A-90D7-4B24-A84D-CEAC1A31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212323-23C7-4B31-A82A-8B3084802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D04EC4-7975-40A7-9F03-5C5AE81A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5BFAFE-54A7-484C-AB66-C5003E3D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44F32D-F716-4EBC-9979-D6895E38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5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27B1AC-F726-4FC4-AC67-DC34C8372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6FE831-36D0-4D32-AE14-CE5A3765D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602546-A643-4E09-A9F0-AA0180A1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EBFF3-A88D-49B7-9C16-6ABF6CFB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A95896-5EFD-4CEF-98E2-7C46808A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4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32E232-5D27-4323-8F91-CCA28394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4A876-C22F-4174-9705-FB8B9D759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2E85BA-0A42-4472-B4CC-2B77E4A92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C28B7A-0145-4483-ABA7-3E5530F0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5E0F8A-16B5-4E35-8969-99B892A3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3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B27A7-358C-4CF9-B5A3-B71CB5A3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78427-0445-4250-89B8-DB79BCEBA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7576BE-8670-4A24-848E-A8E6E03D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2BBFA0-18D6-40AB-B10C-EF8F1F3C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C527-E545-4581-8E33-08A119A6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4DC23F-6347-47E8-9758-B149845E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A06228-87E1-4587-97DD-7D24E9470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07D7E1-7DFF-4E14-9AE9-F6B5DD68F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FF0169-8AE9-4F23-AB75-73475B2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8F6B49-97C0-4815-A296-F823F296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AA5D9B-489F-4C14-97E8-391E69C6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CB763-058E-4E1F-B672-126954CA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1A436C-3162-4670-B1F2-18DF61A46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09F893-EB5F-4FBB-91EE-17782C5A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107E4C6-3D64-44C6-A56D-0B1C647CE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DD6FF5-2ECD-4885-948B-4C52E3B6B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207DDC-6471-4D59-AFA5-29EF6FC5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69DBC96-24E9-49AA-AABD-11A0CECC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3B4546-5AD6-456A-90D3-FAFACB6A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8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F8AE74-6AA6-4D40-B247-15EBC631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EAE21E-D4A2-444F-9CB4-809F32C2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B7AC4F-2F71-4A0F-8E33-1D49F714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D4AB15E-9207-45D5-B783-2C5C35B0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ECB4C6-21F1-4E2C-9467-50E322FAD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3D6ADF-A1FF-4112-AFD8-71634E00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7007AA-6BD4-44C1-9E23-70FA1174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5FE2C-BA8A-4E72-AB8C-5BE38E25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A7BA5A-9C7C-47EC-8684-876321E5D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262D28-0409-41A8-9748-38D1B0E9A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172E71-6069-445F-ABA3-D6FB663E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3DF9B7-513E-45BA-B607-9D4C2C23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E2B210-7972-4CC1-8CF6-54DECF1B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02816-4796-4432-8FEC-9D944C1F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0835D66-1FC0-44B4-B86B-EE45B8111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3A8142-566D-45C4-8BE5-2E327E44F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0DE9-F9EA-4B72-B819-BD972777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3ADF32-5648-45A4-8E9E-9498B814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5056CB-FF8A-4F13-A9DB-89B1049E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9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942AD2-D307-4914-ABBE-9C80331D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C75FC-0100-49D9-9355-2593D05DE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824F30-919D-4CAB-B8F6-0025B9410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0902A-E47D-43DC-BE8D-6212335F3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FE1024-577D-4A1C-BA22-7AEDC779E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77705"/>
            <a:ext cx="8610600" cy="2848708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 آشنایی با بیماری </a:t>
            </a:r>
            <a:r>
              <a:rPr lang="fa-IR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دیابت(3)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70452"/>
            <a:ext cx="8610600" cy="1402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Diabetes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464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3042D407-B748-408A-BE8F-E701FDB85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0"/>
    </mc:Choice>
    <mc:Fallback xmlns="">
      <p:transition spd="slow" advTm="10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3618"/>
            <a:ext cx="8229600" cy="71438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علل بروز ديابت بارداري...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537" y="1595718"/>
            <a:ext cx="11020926" cy="4249270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1- هورمونها </a:t>
            </a:r>
          </a:p>
          <a:p>
            <a:pPr marL="0" indent="0"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2- زمینه ژنتیکی </a:t>
            </a:r>
          </a:p>
          <a:p>
            <a:pPr marL="0" indent="0"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3- چاقی</a:t>
            </a:r>
            <a:endParaRPr lang="fa-IR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01657087-4890-4C4B-BFF0-42BD3DB27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user\Desktop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996"/>
            <a:ext cx="2994991" cy="282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7"/>
    </mc:Choice>
    <mc:Fallback xmlns="">
      <p:transition spd="slow" advTm="3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3618"/>
            <a:ext cx="8229600" cy="71438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...علل بروز ديابت بارداري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537" y="1077998"/>
            <a:ext cx="11020926" cy="5285070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600" dirty="0">
                <a:solidFill>
                  <a:srgbClr val="00B0F0"/>
                </a:solidFill>
                <a:cs typeface="B Yagut" panose="00000400000000000000" pitchFamily="2" charset="-78"/>
              </a:rPr>
              <a:t>هورمونها :</a:t>
            </a:r>
          </a:p>
          <a:p>
            <a:pPr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جفت هورمونهایی توليد مي كند </a:t>
            </a:r>
            <a:r>
              <a:rPr lang="fa-IR" sz="2600" dirty="0">
                <a:cs typeface="B Yagut" panose="00000400000000000000" pitchFamily="2" charset="-78"/>
                <a:sym typeface="Wingdings 2"/>
              </a:rPr>
              <a:t>که </a:t>
            </a:r>
            <a:r>
              <a:rPr lang="fa-IR" sz="2600" dirty="0">
                <a:cs typeface="B Yagut" panose="00000400000000000000" pitchFamily="2" charset="-78"/>
              </a:rPr>
              <a:t>در جهت پیشگیری از افت قند خون مادر فعالیت می کنند </a:t>
            </a:r>
            <a:r>
              <a:rPr lang="fa-IR" sz="2600" dirty="0">
                <a:cs typeface="B Yagut" panose="00000400000000000000" pitchFamily="2" charset="-78"/>
                <a:sym typeface="Wingdings 2"/>
              </a:rPr>
              <a:t>( یعنی </a:t>
            </a:r>
            <a:r>
              <a:rPr lang="fa-IR" sz="2600" dirty="0">
                <a:cs typeface="B Yagut" panose="00000400000000000000" pitchFamily="2" charset="-78"/>
              </a:rPr>
              <a:t>از عملکرد انسولین ممانعت می کنند ) </a:t>
            </a:r>
            <a:r>
              <a:rPr lang="fa-IR" sz="2600" dirty="0">
                <a:cs typeface="B Yagut" panose="00000400000000000000" pitchFamily="2" charset="-78"/>
                <a:sym typeface="Wingdings 2"/>
              </a:rPr>
              <a:t> ایجاد </a:t>
            </a:r>
            <a:r>
              <a:rPr lang="fa-IR" sz="2600" dirty="0">
                <a:cs typeface="B Yagut" panose="00000400000000000000" pitchFamily="2" charset="-78"/>
              </a:rPr>
              <a:t>مقاومت به انسولین در بدن </a:t>
            </a:r>
            <a:r>
              <a:rPr lang="fa-IR" sz="2600" dirty="0">
                <a:cs typeface="B Yagut" panose="00000400000000000000" pitchFamily="2" charset="-78"/>
                <a:sym typeface="Wingdings 2"/>
              </a:rPr>
              <a:t>( </a:t>
            </a:r>
            <a:r>
              <a:rPr lang="fa-IR" sz="2600" u="sng" dirty="0">
                <a:cs typeface="B Yagut" panose="00000400000000000000" pitchFamily="2" charset="-78"/>
                <a:sym typeface="Wingdings 2"/>
              </a:rPr>
              <a:t>تمام باردارها </a:t>
            </a:r>
            <a:r>
              <a:rPr lang="fa-IR" sz="2600" dirty="0">
                <a:cs typeface="B Yagut" panose="00000400000000000000" pitchFamily="2" charset="-78"/>
                <a:sym typeface="Wingdings 2"/>
              </a:rPr>
              <a:t>دچار درجه اي از مقاومت به انسولين مي شوند ) </a:t>
            </a:r>
          </a:p>
          <a:p>
            <a:pPr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sz="2600" dirty="0">
              <a:cs typeface="B Yagut" panose="00000400000000000000" pitchFamily="2" charset="-78"/>
              <a:sym typeface="Wingdings 2"/>
            </a:endParaRPr>
          </a:p>
          <a:p>
            <a:pPr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بدن برای جلوگیری از افزایش قند خون مجبور خواهد بود انسولین بیشتری ترشح نماید.</a:t>
            </a:r>
          </a:p>
          <a:p>
            <a:pPr algn="just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اگر چنانچه لوزالمعده نتواند انسولین را به میزان کافی ترشح کند ، میزان قند خون افزایش می‌یابد و در نهایت منجر به بروز دیابت بارداری می‌گردد. </a:t>
            </a:r>
            <a:endParaRPr lang="fa-IR" sz="2600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E2DB4AC-535D-43F5-A2B1-D0841A40A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user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1227" cy="205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6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3"/>
    </mc:Choice>
    <mc:Fallback xmlns="">
      <p:transition spd="slow" advTm="6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71438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عوارض ديابت بارداري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857232"/>
            <a:ext cx="10844462" cy="578647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افزايش شانس ابتلا به فشارخون بالا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دیابت در اوایل بارداری ، می‌تواند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</a:t>
            </a:r>
            <a:r>
              <a:rPr lang="fa-IR" dirty="0">
                <a:cs typeface="B Yagut" panose="00000400000000000000" pitchFamily="2" charset="-78"/>
              </a:rPr>
              <a:t>نقص‌های مادرزادی و افزایش خطر سقط جنين</a:t>
            </a:r>
            <a:endParaRPr lang="fa-IR" u="sng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سه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‌ماهه 2 و 3 بارداری می‌تواند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</a:t>
            </a:r>
            <a:r>
              <a:rPr lang="fa-IR" dirty="0">
                <a:cs typeface="B Yagut" panose="00000400000000000000" pitchFamily="2" charset="-78"/>
              </a:rPr>
              <a:t>رشد زیاد از حد کودک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</a:t>
            </a:r>
            <a:r>
              <a:rPr lang="fa-IR" dirty="0">
                <a:cs typeface="B Yagut" panose="00000400000000000000" pitchFamily="2" charset="-78"/>
              </a:rPr>
              <a:t>زایمان‌های پردرد و سخت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تأخیر در زمان زایمان و خطرات کمبود اکسیژن برای مغز نوزاد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خطر آسیب به ناحیه شانه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احتمال افت شدید قند خون در نوزاد پس از زايمان ( سطح انسولين خونش بالا است 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8870275-4BAB-4197-826D-EF2009CA7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074" name="Picture 2" descr="C:\Users\user\Desktop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7" y="3238913"/>
            <a:ext cx="2597633" cy="23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89"/>
    </mc:Choice>
    <mc:Fallback xmlns="">
      <p:transition spd="slow" advTm="8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2199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اورژانس هاي پزشكي در دیابت بارداری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1471073"/>
            <a:ext cx="10401300" cy="4934728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كاهش تحرك جنين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اختلال ديد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تشنگي بيش از حد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تهوع و استفراغ ( كتون )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آب ريزش ، لكه بيني يا خونريزي واژينال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00312C90-2A16-4482-81F0-F7A27952D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2"/>
    </mc:Choice>
    <mc:Fallback xmlns="">
      <p:transition spd="slow" advTm="8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كنترل ديابت بارداري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410" y="1052736"/>
            <a:ext cx="11117179" cy="5386609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شبيه ديابت نوع 1 می باشد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رعايت رژيم غذايي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فعاليت بدني ( پیاده روی ، فعالیت بالا تنه )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گاهي تزريق انسولين ( اكثراً با 2 مورد بالا كنترل مي شود و نيازي به انسولين ندارد )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مصرف داروهاي كاهنده قند خون </a:t>
            </a:r>
            <a:r>
              <a:rPr lang="fa-IR" u="sng" dirty="0">
                <a:cs typeface="B Yagut" panose="00000400000000000000" pitchFamily="2" charset="-78"/>
              </a:rPr>
              <a:t>ممنوع</a:t>
            </a:r>
            <a:r>
              <a:rPr lang="fa-IR" dirty="0">
                <a:cs typeface="B Yagut" panose="00000400000000000000" pitchFamily="2" charset="-78"/>
              </a:rPr>
              <a:t> است.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بررسی ادرار به منظور وجود کتون‌ها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سلامت جنين به طور منظم بررسي شود.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26F0DB0-858A-4F96-90C4-D3A579C3D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6"/>
    </mc:Choice>
    <mc:Fallback xmlns="">
      <p:transition spd="slow" advTm="6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رژيم غذايي در دیابت بارداری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185" y="1196753"/>
            <a:ext cx="10940143" cy="492941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پرهیز از مصرف غذاهای چرب ، پر نمک یا حاوی شکر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جدا کردن </a:t>
            </a:r>
            <a:r>
              <a:rPr lang="fa-IR" u="sng" dirty="0">
                <a:cs typeface="B Yagut" panose="00000400000000000000" pitchFamily="2" charset="-78"/>
              </a:rPr>
              <a:t>چربی‌های قابل رؤیت </a:t>
            </a:r>
            <a:r>
              <a:rPr lang="fa-IR" dirty="0">
                <a:cs typeface="B Yagut" panose="00000400000000000000" pitchFamily="2" charset="-78"/>
              </a:rPr>
              <a:t>گوشت و </a:t>
            </a:r>
            <a:r>
              <a:rPr lang="fa-IR" u="sng" dirty="0">
                <a:cs typeface="B Yagut" panose="00000400000000000000" pitchFamily="2" charset="-78"/>
              </a:rPr>
              <a:t>پوست مرغ </a:t>
            </a:r>
            <a:r>
              <a:rPr lang="fa-IR" dirty="0">
                <a:cs typeface="B Yagut" panose="00000400000000000000" pitchFamily="2" charset="-78"/>
              </a:rPr>
              <a:t>قبل از پخت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غذاهای با نمایه گلیسمی پایین (غذاي حاوی </a:t>
            </a:r>
            <a:r>
              <a:rPr lang="fa-IR" u="sng" dirty="0">
                <a:cs typeface="B Yagut" panose="00000400000000000000" pitchFamily="2" charset="-78"/>
              </a:rPr>
              <a:t>فیبر و سبوس </a:t>
            </a:r>
            <a:r>
              <a:rPr lang="fa-IR" dirty="0">
                <a:cs typeface="B Yagut" panose="00000400000000000000" pitchFamily="2" charset="-78"/>
              </a:rPr>
              <a:t>= غلات سبوس‌دار، سبزیجات و بسیاری از میوه‌جات که دارای فیبر فراوان اند)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حبوبات مانند انواع نخود، لوبیا و عدس در برنامه غذایی روزانه به دلیل داشتن فیبر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روزانه حداقل 3 تا 4 واحد از گروه میوه‌ها، 2 تا 3 واحد از گروه شیر و لبنیات و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     4 تا 5 واحد سبزیجات برای این مادران ضروری است.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7CD279B-21F8-40DC-AF47-3D8E37C7E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user\Desktop\images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83"/>
    </mc:Choice>
    <mc:Fallback xmlns="">
      <p:transition spd="slow" advTm="10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فعاليت بدنی در دیابت بارداری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453243"/>
            <a:ext cx="10597242" cy="4672921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پياده روي روزانه 30 دقيقه = بهترين  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شنا  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نرمش سبك 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فعاليت بدني بالا تنه ( تكان دادن ريتميك دستها حداقل 500 بار در روز جهت بارداراني كه ممنوعيت راه رفتن 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DA530F6-62E4-445C-809F-2DFCDC241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3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0"/>
    </mc:Choice>
    <mc:Fallback xmlns="">
      <p:transition spd="slow" advTm="3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نحوه خود پايشي در دیابت بارداری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650" y="1489361"/>
            <a:ext cx="10172700" cy="492941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اندازه گيري قند خون در منزل با گلوكومتر ،بر اساس دستور پزشك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معمولاً :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                    قبل از صبحانه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                    2 ساعت بعد از مصرف وعده غذاي اصلي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                    قبل از خواب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DD8285B-2343-4393-B854-54EC123C7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user\Desktop\download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1" y="3843130"/>
            <a:ext cx="3542661" cy="286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63"/>
    </mc:Choice>
    <mc:Fallback xmlns="">
      <p:transition spd="slow" advTm="2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538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پيشگيري از دیابت بارداری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5393"/>
            <a:ext cx="10515599" cy="3795871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چون در بارداراني ظهور مي كند كه قبل از حاملگي چاق هستند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كاهش وزن قبل از بارداري ( وزن ايده آل )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رژيم غذايي سالم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ورزش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D756575-C795-4F5C-BD83-849D3C1C1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7"/>
    </mc:Choice>
    <mc:Fallback xmlns="">
      <p:transition spd="slow" advTm="2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757" y="274638"/>
            <a:ext cx="10580914" cy="778098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غربالگري ديابت بارداري يك مرحله اي ( </a:t>
            </a:r>
            <a:r>
              <a:rPr lang="en-US" sz="4000" b="1" dirty="0">
                <a:cs typeface="B Yagut" panose="00000400000000000000" pitchFamily="2" charset="-78"/>
              </a:rPr>
              <a:t>OGTT</a:t>
            </a:r>
            <a:r>
              <a:rPr lang="fa-IR" sz="4000" b="1" dirty="0">
                <a:cs typeface="B Yagut" panose="00000400000000000000" pitchFamily="2" charset="-78"/>
              </a:rPr>
              <a:t> 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29" y="1196753"/>
            <a:ext cx="11413671" cy="4929411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هفته 28-24 بارداري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8 ساعت ناشتا 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FBS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 قند خون  </a:t>
            </a:r>
            <a:r>
              <a:rPr lang="en-US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92 ميلي گرم بر دسي ليتر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 ديابت بارداري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75 گرم محلول گلوكز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1 ساعت بعد : قند خون  </a:t>
            </a:r>
            <a:r>
              <a:rPr lang="en-US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180 ميلي گرم بر دسي ليتر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 ديابت بارداري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2 ساعت بعد : قند خون  </a:t>
            </a:r>
            <a:r>
              <a:rPr lang="en-US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153 ميلي گرم بر دسي ليتر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 ديابت بارداري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F471767E-05DF-42E2-9FE4-E8141502A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06"/>
    </mc:Choice>
    <mc:Fallback xmlns="">
      <p:transition spd="slow" advTm="7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1442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900" y="2744873"/>
            <a:ext cx="6518585" cy="370734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موقعیت اشتغال : مربی آموزشگاه بهورزی </a:t>
            </a:r>
            <a:endParaRPr lang="en-US" sz="26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600" dirty="0"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algn="r" rtl="1">
              <a:lnSpc>
                <a:spcPct val="150000"/>
              </a:lnSpc>
            </a:pPr>
            <a:r>
              <a:rPr lang="fa-IR" sz="2600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7719588" y="1518070"/>
            <a:ext cx="3886201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7045569" y="2721656"/>
            <a:ext cx="4384431" cy="37073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600" dirty="0">
                <a:cs typeface="B Yagut" panose="00000400000000000000" pitchFamily="2" charset="-78"/>
              </a:rPr>
              <a:t>حیطه درس: غیرواگیر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600" dirty="0">
                <a:cs typeface="B Yagut" panose="00000400000000000000" pitchFamily="2" charset="-78"/>
              </a:rPr>
              <a:t>آخرین بازنگری : 99/4/29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600" dirty="0">
                <a:cs typeface="B Yagut" panose="00000400000000000000" pitchFamily="2" charset="-78"/>
              </a:rPr>
              <a:t>نوبت تهیه: 2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600" dirty="0">
                <a:cs typeface="B Yagut" panose="00000400000000000000" pitchFamily="2" charset="-78"/>
              </a:rPr>
              <a:t> نام فایل: </a:t>
            </a:r>
            <a:r>
              <a:rPr lang="en-US" sz="2600" dirty="0">
                <a:cs typeface="B Yagut" panose="00000400000000000000" pitchFamily="2" charset="-78"/>
              </a:rPr>
              <a:t>NC bakhshe3-diabet-edi2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1287573" y="151807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مدرس یا مدرسین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0" y="2102137"/>
            <a:ext cx="1637163" cy="18858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C7FBD83C-A16B-4DB7-BA8F-FD7231CCA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28" y="152400"/>
            <a:ext cx="10140042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غربالگري ديابت بارداري دو مرحله اي...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93" y="844923"/>
            <a:ext cx="10923813" cy="5717242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Clr>
                <a:schemeClr val="accent3"/>
              </a:buClr>
              <a:buNone/>
              <a:defRPr/>
            </a:pPr>
            <a:r>
              <a:rPr lang="fa-IR" b="1" dirty="0">
                <a:solidFill>
                  <a:srgbClr val="009999"/>
                </a:solidFill>
                <a:cs typeface="B Yagut" panose="00000400000000000000" pitchFamily="2" charset="-78"/>
                <a:sym typeface="Wingdings 2"/>
              </a:rPr>
              <a:t>مرحله اول : ( انجام </a:t>
            </a:r>
            <a:r>
              <a:rPr lang="en-US" b="1" dirty="0">
                <a:solidFill>
                  <a:srgbClr val="009999"/>
                </a:solidFill>
                <a:cs typeface="B Yagut" panose="00000400000000000000" pitchFamily="2" charset="-78"/>
                <a:sym typeface="Wingdings 2"/>
              </a:rPr>
              <a:t>GCT</a:t>
            </a:r>
            <a:r>
              <a:rPr lang="fa-IR" b="1" dirty="0">
                <a:solidFill>
                  <a:srgbClr val="009999"/>
                </a:solidFill>
                <a:cs typeface="B Yagut" panose="00000400000000000000" pitchFamily="2" charset="-78"/>
                <a:sym typeface="Wingdings 2"/>
              </a:rPr>
              <a:t> )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(</a:t>
            </a:r>
            <a:r>
              <a:rPr lang="en-US" dirty="0">
                <a:cs typeface="B Yagut" panose="00000400000000000000" pitchFamily="2" charset="-78"/>
              </a:rPr>
              <a:t>glucose challenge test</a:t>
            </a:r>
            <a:r>
              <a:rPr lang="fa-IR" dirty="0">
                <a:cs typeface="B Yagut" panose="00000400000000000000" pitchFamily="2" charset="-78"/>
              </a:rPr>
              <a:t>)</a:t>
            </a:r>
            <a:endParaRPr lang="fa-IR" dirty="0">
              <a:cs typeface="B Yagut" panose="00000400000000000000" pitchFamily="2" charset="-78"/>
              <a:sym typeface="Wingdings 2"/>
            </a:endParaRP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هفته 28-24 بارداري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ناشتا  نيست.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نوشیدن سریع50 گرم محلول گلوكز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1 ساعت بعد : قند خون  </a:t>
            </a:r>
            <a:r>
              <a:rPr lang="en-US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140 ميلي گرم بر دسي ليتر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 مشكوك به ديابت بارداري</a:t>
            </a:r>
          </a:p>
          <a:p>
            <a:pPr algn="ctr" rtl="1">
              <a:lnSpc>
                <a:spcPct val="20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اگر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GCT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مشكوك باشد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OGTT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انجام مي شود.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CAC1CE4-1F71-47D9-9B92-29B0BC4FC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5"/>
    </mc:Choice>
    <mc:Fallback xmlns="">
      <p:transition spd="slow" advTm="5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310896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غربالگري ديابت بارداري دو مرحله اي...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271" y="1151554"/>
            <a:ext cx="11005457" cy="539555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b="1" dirty="0">
                <a:solidFill>
                  <a:srgbClr val="009999"/>
                </a:solidFill>
                <a:cs typeface="B Yagut" panose="00000400000000000000" pitchFamily="2" charset="-78"/>
                <a:sym typeface="Wingdings 2"/>
              </a:rPr>
              <a:t>مرحله دوم :  </a:t>
            </a:r>
            <a:r>
              <a:rPr lang="en-US" b="1" dirty="0">
                <a:solidFill>
                  <a:srgbClr val="009999"/>
                </a:solidFill>
                <a:cs typeface="B Yagut" panose="00000400000000000000" pitchFamily="2" charset="-78"/>
                <a:sym typeface="Wingdings 2"/>
              </a:rPr>
              <a:t>OGTT</a:t>
            </a:r>
            <a:endParaRPr lang="fa-IR" b="1" dirty="0">
              <a:solidFill>
                <a:srgbClr val="009999"/>
              </a:solidFill>
              <a:cs typeface="B Yagut" panose="00000400000000000000" pitchFamily="2" charset="-78"/>
              <a:sym typeface="Wingdings 2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حداقل 3 روز قبل از آزمايش روزانه 200-150 گرم كربوهيدرات مصرف كند.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100 گرم گلوكز با شرايط ناشتا ( حداقل 8 ساعت ) ( آب مانعي ندارد )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قند ناشتا ، 1 ساعته ، 2 ساعته و 3 ساعته سنجيده مي شود.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اگر يكي از 4 نمونه غير طبيعي باشد : دوباره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OGTT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سه ساعته ( 100گرم گلوكز ) هفته  36-32 بارداري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اگر 2 تا از 4 نمونه غير طبيعي باشد : ديابت حاملگي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FA762D73-D6FF-475E-93B0-4DE1506C0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41"/>
    </mc:Choice>
    <mc:Fallback xmlns="">
      <p:transition spd="slow" advTm="5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96745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زمان غربالگری در مادران پرخطر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365" y="785794"/>
            <a:ext cx="10499270" cy="564360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b="1" dirty="0">
                <a:cs typeface="B Yagut" panose="00000400000000000000" pitchFamily="2" charset="-78"/>
                <a:sym typeface="Wingdings 2"/>
              </a:rPr>
              <a:t>باردار با :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سابقه خانوادگي ديابت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فشار خون بالا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سابقه مرده زايي ، 2سقط خودبخودي ، نوزاد بيش از 4 كيلو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سابقه ديابت بارداري</a:t>
            </a:r>
          </a:p>
          <a:p>
            <a:pPr algn="ct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b="1" dirty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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در </a:t>
            </a:r>
            <a:r>
              <a:rPr lang="fa-IR" u="sng" dirty="0">
                <a:cs typeface="B Yagut" panose="00000400000000000000" pitchFamily="2" charset="-78"/>
                <a:sym typeface="Wingdings 2"/>
              </a:rPr>
              <a:t>اولين مراجعه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آزمايش غربالگري برايش انجام مي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شود</a:t>
            </a:r>
            <a:r>
              <a:rPr lang="en-US">
                <a:cs typeface="B Yagut" panose="00000400000000000000" pitchFamily="2" charset="-78"/>
                <a:sym typeface="Wingdings 2"/>
              </a:rPr>
              <a:t>.</a:t>
            </a:r>
            <a:endParaRPr lang="fa-IR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7FE2BBE-6105-4E43-9C9B-C41222CE1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6"/>
    </mc:Choice>
    <mc:Fallback xmlns="">
      <p:transition spd="slow" advTm="2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559" y="0"/>
            <a:ext cx="8610600" cy="666255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235" y="666256"/>
            <a:ext cx="11295530" cy="6039343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به شرایطی ( اختلال در تحمل کربوهیدراتها ) گفته می‌شود که افزایش قند خون برای اولین بار، در طی دوران بارداری دیده شود( معمولاً در هفته هاي 28 - 24 حاملگي ظاهر مي شود )  و اغلب 4 تا 12 هفته پس از زایمان از بین می رود.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  <a:sym typeface="Wingdings 2"/>
              </a:rPr>
              <a:t>مکانیسم عمل شبيه ديابت نوع 2 و درمان شبیه به نوع یک است.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دانشمندان عقیده دارند هورمونها ، زمینه ژنتیکی و چاقی نقش ویژه ای در ایجاد بیماری ایفا می کنند.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درصورت عدم كنترل قند خون، عوارض متعددي مادر و جنين را تهديد مي كند</a:t>
            </a:r>
            <a:r>
              <a:rPr lang="fa-IR" sz="2700" b="1" dirty="0">
                <a:cs typeface="B Yagut" panose="00000400000000000000" pitchFamily="2" charset="-78"/>
              </a:rPr>
              <a:t>.</a:t>
            </a:r>
            <a:endParaRPr lang="fa-IR" sz="27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كنترل ديابت بارداري با رعايت رژيم غذايي مناسب و فعاليت بدني بالا تنه انجام مي شود. در مواردي هم تزريق انسولين نياز است 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30370B62-426B-47DE-BB4F-82BFEA1C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29"/>
    </mc:Choice>
    <mc:Fallback xmlns="">
      <p:transition spd="slow" advTm="94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41831"/>
          </a:xfrm>
        </p:spPr>
        <p:txBody>
          <a:bodyPr anchor="ctr"/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1024127"/>
            <a:ext cx="10933176" cy="485089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1- دیابت بارداری و علل بروز آن را تعریف کنید؟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2- عوارض دیابت بارداری روی مادر و جنین را شرح دهید؟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3- نحوه کنترل دیابت بارداری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4- زمان و روش غربالگری در دیابت بارداری را توضیح دهید؟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5- آموزشات لازم به یک مادر باردار مبتلا به دیابت بارداری را بیان نمایید؟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0C302B2B-DFB5-4D84-944A-347B7A9EC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1143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953" y="1066800"/>
            <a:ext cx="11239231" cy="5257800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مجموعه مداخلات اساسی بیماری های غیرواگیر در نظام مراقبت های بهداشتی اولیه ایران ، وزارت بهداشت درمان و آموزش پزشکی ، 1396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عزیزی،ف. حاتمی،ح. اپیدمیولوژی و کنترل بیماری های شایع در ایران ، تهران ، انتشارات خسروی ، 1391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برنامه كشوري پيشگيري و كنترل بيماري ديابت ، وزارت بهداشت درمان و آموزش پزشکی ، 1393</a:t>
            </a:r>
            <a:endParaRPr lang="en-US" sz="28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4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35106" y="1447801"/>
            <a:ext cx="10165976" cy="1470025"/>
          </a:xfrm>
        </p:spPr>
        <p:txBody>
          <a:bodyPr>
            <a:noAutofit/>
          </a:bodyPr>
          <a:lstStyle/>
          <a:p>
            <a:pPr rtl="1"/>
            <a:r>
              <a:rPr lang="fa-IR" sz="4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48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3429000"/>
            <a:ext cx="7772400" cy="1295400"/>
          </a:xfrm>
        </p:spPr>
        <p:txBody>
          <a:bodyPr>
            <a:noAutofit/>
          </a:bodyPr>
          <a:lstStyle/>
          <a:p>
            <a:pPr rtl="1"/>
            <a:r>
              <a:rPr lang="fa-I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fa-I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sz="2800" b="1" dirty="0">
                <a:ln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Email : beh1.Isfahan@phc.mui.ac.ir</a:t>
            </a:r>
            <a:endParaRPr lang="en-US" sz="2800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586A04-9E7C-4D7A-B82E-C2E9064CA9B7}"/>
              </a:ext>
            </a:extLst>
          </p:cNvPr>
          <p:cNvSpPr/>
          <p:nvPr/>
        </p:nvSpPr>
        <p:spPr>
          <a:xfrm>
            <a:off x="4572000" y="5410201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588F64E7-5E40-46E0-82CA-F32F2F198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7"/>
    </mc:Choice>
    <mc:Fallback xmlns="">
      <p:transition spd="slow" advTm="3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913790">
            <a:off x="-652516" y="2300957"/>
            <a:ext cx="4627893" cy="1541708"/>
          </a:xfrm>
        </p:spPr>
        <p:txBody>
          <a:bodyPr>
            <a:normAutofit/>
          </a:bodyPr>
          <a:lstStyle/>
          <a:p>
            <a:pPr algn="ctr"/>
            <a:r>
              <a:rPr lang="fa-IR" dirty="0">
                <a:solidFill>
                  <a:srgbClr val="ED4959"/>
                </a:solidFill>
                <a:cs typeface="B Titr" pitchFamily="2" charset="-78"/>
              </a:rPr>
              <a:t>ديابت بارداري</a:t>
            </a:r>
            <a:endParaRPr lang="en-US" dirty="0">
              <a:solidFill>
                <a:srgbClr val="ED4959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199919">
            <a:off x="6457316" y="2571745"/>
            <a:ext cx="5997757" cy="1000132"/>
          </a:xfrm>
        </p:spPr>
        <p:txBody>
          <a:bodyPr anchor="ctr">
            <a:noAutofit/>
          </a:bodyPr>
          <a:lstStyle/>
          <a:p>
            <a:pPr algn="ctr" rtl="1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en-US" b="1" dirty="0">
                <a:solidFill>
                  <a:srgbClr val="00B050"/>
                </a:solidFill>
                <a:cs typeface="B Nazanin" pitchFamily="2" charset="-78"/>
              </a:rPr>
              <a:t>Gestational Diabetes Mellitus</a:t>
            </a: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 ( </a:t>
            </a:r>
            <a:r>
              <a:rPr lang="en-US" b="1" dirty="0">
                <a:solidFill>
                  <a:srgbClr val="00B050"/>
                </a:solidFill>
                <a:cs typeface="B Nazanin" pitchFamily="2" charset="-78"/>
              </a:rPr>
              <a:t>GDM</a:t>
            </a: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 )</a:t>
            </a:r>
            <a:endParaRPr lang="fa-IR" b="1" dirty="0">
              <a:solidFill>
                <a:srgbClr val="00B050"/>
              </a:solidFill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4167" y="3071811"/>
            <a:ext cx="5095705" cy="35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3ACDC4-F7E1-4CCE-9328-4B7D8C181AB8}"/>
              </a:ext>
            </a:extLst>
          </p:cNvPr>
          <p:cNvSpPr/>
          <p:nvPr/>
        </p:nvSpPr>
        <p:spPr>
          <a:xfrm>
            <a:off x="512065" y="662056"/>
            <a:ext cx="11210544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1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بخش سوم</a:t>
            </a:r>
            <a:endParaRPr lang="en-US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992DC12B-CE67-4E1E-9F9F-E424A97EB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3"/>
    </mc:Choice>
    <mc:Fallback xmlns="">
      <p:transition spd="slow" advTm="2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90599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اهداف آموزشی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564" y="1188721"/>
            <a:ext cx="10270671" cy="50291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انتظار می رود فراگیران بدون استفاده از بسته آموزشی در پایان این مبحث بتوانند :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1- دیابت بارداری و علل بروز آن را تعریف کنند.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2- عوارض دیابت بارداری روی مادر و جنین را شرح دهند.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3- نحوه کنترل دیابت بارداری را بیان کنند.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4- زمان و روش غربالگری دیابت بارداری را توضیح دهند.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5- آموزشات لازم به یک مادر باردار مبتلا به دیابت بارداری ، را بیان نمایند.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97CCC32D-0679-4816-B154-34E60213D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6"/>
    </mc:Choice>
    <mc:Fallback xmlns="">
      <p:transition spd="slow" advTm="3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516636"/>
            <a:ext cx="8610600" cy="566928"/>
          </a:xfrm>
        </p:spPr>
        <p:txBody>
          <a:bodyPr>
            <a:no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6960" y="1432650"/>
            <a:ext cx="5577840" cy="4375484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مقدمه ...................................................... 7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تعریف بیماری ....................................... 8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اپیدمیولوژی .......................................... 9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علل بروز ديابت بارداري .................... 10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48A4F834-5CB3-4B26-B170-E9404F51843D}"/>
              </a:ext>
            </a:extLst>
          </p:cNvPr>
          <p:cNvSpPr txBox="1">
            <a:spLocks/>
          </p:cNvSpPr>
          <p:nvPr/>
        </p:nvSpPr>
        <p:spPr>
          <a:xfrm>
            <a:off x="152400" y="1432650"/>
            <a:ext cx="5577840" cy="4375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عوارض ديابت بارداري ............................ 12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اورژانس هاي پزشكي در دیابت بارداری 13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كنترل ديابت بارداري ................................ 14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رژيم غذايي در دیابت بارداری ................ 15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32DF59F5-9CBD-4D99-B298-BC399457A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516636"/>
            <a:ext cx="8610600" cy="566928"/>
          </a:xfrm>
        </p:spPr>
        <p:txBody>
          <a:bodyPr>
            <a:no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E5E354C5-4D47-4DAC-A029-617667E31505}"/>
              </a:ext>
            </a:extLst>
          </p:cNvPr>
          <p:cNvSpPr txBox="1">
            <a:spLocks/>
          </p:cNvSpPr>
          <p:nvPr/>
        </p:nvSpPr>
        <p:spPr>
          <a:xfrm>
            <a:off x="266700" y="1339326"/>
            <a:ext cx="5388865" cy="399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غربالگري ديابت بارداري دو مرحله اي .. 20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زمان غربالگری در مادران پرخطر ......... 22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خلاصه مطلب و نتیجه گیری ................... 23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پرسش و تمرین ........................................ 24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CAA5CE-3050-43D4-8D47-3F6110B7F0C8}"/>
              </a:ext>
            </a:extLst>
          </p:cNvPr>
          <p:cNvSpPr txBox="1">
            <a:spLocks/>
          </p:cNvSpPr>
          <p:nvPr/>
        </p:nvSpPr>
        <p:spPr>
          <a:xfrm>
            <a:off x="6345935" y="1177036"/>
            <a:ext cx="5388865" cy="4918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فعاليت بدنی در دیابت بارداری ............... 16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نحوه خود پايشي در دیابت بارداری ..... 17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پيشگيري از دیابت بارداری ................... 18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غربالگري ديابت بارداري يك مرحله اي</a:t>
            </a:r>
          </a:p>
          <a:p>
            <a:pPr algn="r" rtl="1">
              <a:lnSpc>
                <a:spcPct val="200000"/>
              </a:lnSpc>
            </a:pPr>
            <a:r>
              <a:rPr lang="fa-IR" sz="2700" dirty="0">
                <a:cs typeface="B Yagut" panose="00000400000000000000" pitchFamily="2" charset="-78"/>
              </a:rPr>
              <a:t> ( </a:t>
            </a:r>
            <a:r>
              <a:rPr lang="en-US" sz="2700" dirty="0">
                <a:cs typeface="B Yagut" panose="00000400000000000000" pitchFamily="2" charset="-78"/>
              </a:rPr>
              <a:t>OGTT</a:t>
            </a:r>
            <a:r>
              <a:rPr lang="fa-IR" sz="2700" dirty="0">
                <a:cs typeface="B Yagut" panose="00000400000000000000" pitchFamily="2" charset="-78"/>
              </a:rPr>
              <a:t> ) ............................................... 19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94A03D1-E525-4A34-BC1A-FCF626A0E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"/>
    </mc:Choice>
    <mc:Fallback xmlns="">
      <p:transition spd="slow" advTm="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599" y="260604"/>
            <a:ext cx="8610600" cy="838200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1" y="1098804"/>
            <a:ext cx="10826495" cy="5410199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ديابت بارداري به شرايطي گفته مي شود كه افزايش قند خون براي اولين بار، در طي دوران بارداري ديده شود و مي تواند براي روي رشد و نمو جنين در طي بارداري اثر داشته باشد.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اغلب پس از زايمان از بين مي رود ، اما كنترل آن طي دوران بارداري اهميت بسيار زيادي دارد. درصورت عدم كنترل قند خون، عوارض متعددي مادر و جنين را تهديد مي كند</a:t>
            </a:r>
            <a:r>
              <a:rPr lang="fa-IR" sz="2800" b="1" dirty="0">
                <a:cs typeface="B Yagut" panose="00000400000000000000" pitchFamily="2" charset="-78"/>
              </a:rPr>
              <a:t>.</a:t>
            </a:r>
            <a:endParaRPr lang="fa-IR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اوایل بارداری ، ديابت مادر مي تواند منجر به بروز نقص هاي مادرزادي و افزايش خطر سقط جنين گردد.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5F1A040-D290-40D7-AD97-57D51A2B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3"/>
    </mc:Choice>
    <mc:Fallback xmlns="">
      <p:transition spd="slow" advTm="6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68" y="562595"/>
            <a:ext cx="10844462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تعریف بیماری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68" y="1515287"/>
            <a:ext cx="10844463" cy="4767499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به شرایطی ( اختلال در تحمل کربوهیدراتها ) گفته می‌شود که افزایش قند خون برای اولین بار، در طی دوران بارداری دیده شود و اغلب 4 تا 12 هفته پس از زایمان از بین می رود.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( اين افراد شانس ابتلاي به ديابت بالاتري دارند ) بررسي 6 هفته پس از زايمان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با توجه به عوارضی که دیابت ( در صورت عدم کنترل قند خون ) برای جنین و مادر باردار می‌تواند داشته باشد، </a:t>
            </a:r>
            <a:r>
              <a:rPr lang="fa-IR" u="sng" dirty="0">
                <a:cs typeface="B Yagut" panose="00000400000000000000" pitchFamily="2" charset="-78"/>
              </a:rPr>
              <a:t>پیشگیری</a:t>
            </a:r>
            <a:r>
              <a:rPr lang="fa-IR" dirty="0">
                <a:cs typeface="B Yagut" panose="00000400000000000000" pitchFamily="2" charset="-78"/>
              </a:rPr>
              <a:t> و </a:t>
            </a:r>
            <a:r>
              <a:rPr lang="fa-IR" u="sng" dirty="0">
                <a:cs typeface="B Yagut" panose="00000400000000000000" pitchFamily="2" charset="-78"/>
              </a:rPr>
              <a:t>کنترل</a:t>
            </a:r>
            <a:r>
              <a:rPr lang="fa-IR" dirty="0">
                <a:cs typeface="B Yagut" panose="00000400000000000000" pitchFamily="2" charset="-78"/>
              </a:rPr>
              <a:t> دیابت در طی دوران بارداری ضروری است.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C6639E0A-6992-4500-B165-78CF4D870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5"/>
    </mc:Choice>
    <mc:Fallback xmlns="">
      <p:transition spd="slow" advTm="6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اپیدمیولوژی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68" y="1476508"/>
            <a:ext cx="10844463" cy="4619492"/>
          </a:xfrm>
        </p:spPr>
        <p:txBody>
          <a:bodyPr>
            <a:noAutofit/>
          </a:bodyPr>
          <a:lstStyle/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تقریباً در ۴ درصد از بارداری ‌ها بروز می‌کند. </a:t>
            </a:r>
          </a:p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معمولاً بین هفته‌ های ۲۴ و ۲۸ بارداری ظاهر می‌شود ( آزمايش تحمل گلوكز )</a:t>
            </a:r>
          </a:p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زمينه ژنتيكي و چاقي نقش دارند.</a:t>
            </a:r>
          </a:p>
          <a:p>
            <a:pPr algn="just" rtl="1">
              <a:lnSpc>
                <a:spcPct val="20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شبيه ديابت نوع 2 است. ( به علت ایجاد مقاومت به انسولين 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73FC6DD-4A9F-4542-BE7E-F1475E26F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30"/>
    </mc:Choice>
    <mc:Fallback xmlns="">
      <p:transition spd="slow" advTm="48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5NN7CDR5NKU2-831-883</_dlc_DocId>
    <_dlc_DocIdUrl xmlns="1047730d-92e1-4018-9084-d932fd3a7f58">
      <Url>http://www.health.gov.ir/hnd/_layouts/DocIdRedir.aspx?ID=5NN7CDR5NKU2-831-883</Url>
      <Description>5NN7CDR5NKU2-831-883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3F8489-729F-4D0E-B1C0-FAE31C40803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B660BF5-A581-4CEE-9928-1669C36FD4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193A58-720B-4605-902C-BC9853ED24DB}">
  <ds:schemaRefs>
    <ds:schemaRef ds:uri="http://schemas.microsoft.com/office/2006/metadata/properties"/>
    <ds:schemaRef ds:uri="http://schemas.microsoft.com/office/infopath/2007/PartnerControls"/>
    <ds:schemaRef ds:uri="12fdc5dc-769e-4543-b10d-fbea3dac4417"/>
    <ds:schemaRef ds:uri="1047730d-92e1-4018-9084-d932fd3a7f58"/>
  </ds:schemaRefs>
</ds:datastoreItem>
</file>

<file path=customXml/itemProps4.xml><?xml version="1.0" encoding="utf-8"?>
<ds:datastoreItem xmlns:ds="http://schemas.openxmlformats.org/officeDocument/2006/customXml" ds:itemID="{139FBE60-EF47-4D60-A36A-8035D7265BEE}"/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1554</Words>
  <Application>Microsoft Office PowerPoint</Application>
  <PresentationFormat>Widescreen</PresentationFormat>
  <Paragraphs>189</Paragraphs>
  <Slides>26</Slides>
  <Notes>26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 Nazanin</vt:lpstr>
      <vt:lpstr>B Titr</vt:lpstr>
      <vt:lpstr>B Yagut</vt:lpstr>
      <vt:lpstr>Calibri</vt:lpstr>
      <vt:lpstr>Calibri Light</vt:lpstr>
      <vt:lpstr>Times New Roman</vt:lpstr>
      <vt:lpstr>Vladimir Script</vt:lpstr>
      <vt:lpstr>Wingdings 2</vt:lpstr>
      <vt:lpstr>Office Theme</vt:lpstr>
      <vt:lpstr> آشنایی با بیماری دیابت(3)</vt:lpstr>
      <vt:lpstr>مشخصات سند</vt:lpstr>
      <vt:lpstr>ديابت بارداري</vt:lpstr>
      <vt:lpstr>اهداف آموزشی</vt:lpstr>
      <vt:lpstr>فهرست عناوین</vt:lpstr>
      <vt:lpstr>فهرست عناوین</vt:lpstr>
      <vt:lpstr>مقدمه</vt:lpstr>
      <vt:lpstr>تعریف بیماری</vt:lpstr>
      <vt:lpstr>اپیدمیولوژی</vt:lpstr>
      <vt:lpstr>علل بروز ديابت بارداري...</vt:lpstr>
      <vt:lpstr>...علل بروز ديابت بارداري</vt:lpstr>
      <vt:lpstr>عوارض ديابت بارداري</vt:lpstr>
      <vt:lpstr>اورژانس هاي پزشكي در دیابت بارداری </vt:lpstr>
      <vt:lpstr>كنترل ديابت بارداري</vt:lpstr>
      <vt:lpstr>رژيم غذايي در دیابت بارداری</vt:lpstr>
      <vt:lpstr>فعاليت بدنی در دیابت بارداری</vt:lpstr>
      <vt:lpstr>نحوه خود پايشي در دیابت بارداری</vt:lpstr>
      <vt:lpstr>پيشگيري از دیابت بارداری</vt:lpstr>
      <vt:lpstr>غربالگري ديابت بارداري يك مرحله اي ( OGTT )</vt:lpstr>
      <vt:lpstr>غربالگري ديابت بارداري دو مرحله اي...</vt:lpstr>
      <vt:lpstr>غربالگري ديابت بارداري دو مرحله اي...</vt:lpstr>
      <vt:lpstr>زمان غربالگری در مادران پرخطر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دیابت (جلسه سوم دیابت بارداری)</dc:title>
  <dc:creator>user</dc:creator>
  <cp:lastModifiedBy>S.Ansaripour</cp:lastModifiedBy>
  <cp:revision>386</cp:revision>
  <dcterms:created xsi:type="dcterms:W3CDTF">2020-04-28T04:57:12Z</dcterms:created>
  <dcterms:modified xsi:type="dcterms:W3CDTF">2020-07-27T03:40:03Z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c0013a52-92b4-419f-85e4-2ebfe98def82</vt:lpwstr>
  </property>
</Properties>
</file>